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9" r:id="rId4"/>
    <p:sldId id="258" r:id="rId5"/>
    <p:sldId id="282" r:id="rId6"/>
    <p:sldId id="260" r:id="rId7"/>
    <p:sldId id="261" r:id="rId8"/>
    <p:sldId id="262" r:id="rId9"/>
    <p:sldId id="286" r:id="rId10"/>
    <p:sldId id="280" r:id="rId11"/>
    <p:sldId id="263" r:id="rId12"/>
    <p:sldId id="264" r:id="rId13"/>
    <p:sldId id="281" r:id="rId14"/>
    <p:sldId id="285" r:id="rId15"/>
    <p:sldId id="284" r:id="rId16"/>
    <p:sldId id="265" r:id="rId17"/>
    <p:sldId id="283" r:id="rId18"/>
    <p:sldId id="266" r:id="rId19"/>
    <p:sldId id="287" r:id="rId20"/>
    <p:sldId id="267" r:id="rId21"/>
    <p:sldId id="269" r:id="rId22"/>
    <p:sldId id="268" r:id="rId23"/>
    <p:sldId id="270" r:id="rId24"/>
    <p:sldId id="288" r:id="rId25"/>
    <p:sldId id="271" r:id="rId26"/>
    <p:sldId id="272" r:id="rId27"/>
    <p:sldId id="273" r:id="rId28"/>
    <p:sldId id="274" r:id="rId29"/>
    <p:sldId id="290" r:id="rId30"/>
    <p:sldId id="275" r:id="rId31"/>
    <p:sldId id="289" r:id="rId32"/>
    <p:sldId id="276" r:id="rId33"/>
    <p:sldId id="277" r:id="rId34"/>
    <p:sldId id="278" r:id="rId35"/>
    <p:sldId id="279" r:id="rId36"/>
    <p:sldId id="291" r:id="rId37"/>
    <p:sldId id="292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66" autoAdjust="0"/>
    <p:restoredTop sz="94660"/>
  </p:normalViewPr>
  <p:slideViewPr>
    <p:cSldViewPr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C367F-E34C-4357-8F60-99847389F67C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32CAC-380F-4990-81C7-AEA98172ABC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6539-F01B-4B69-81C9-AC19AD81E071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61B5-6AE8-461A-8497-616C640F5F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6539-F01B-4B69-81C9-AC19AD81E071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61B5-6AE8-461A-8497-616C640F5F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6539-F01B-4B69-81C9-AC19AD81E071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61B5-6AE8-461A-8497-616C640F5F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6539-F01B-4B69-81C9-AC19AD81E071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61B5-6AE8-461A-8497-616C640F5F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6539-F01B-4B69-81C9-AC19AD81E071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61B5-6AE8-461A-8497-616C640F5F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6539-F01B-4B69-81C9-AC19AD81E071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61B5-6AE8-461A-8497-616C640F5F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6539-F01B-4B69-81C9-AC19AD81E071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61B5-6AE8-461A-8497-616C640F5F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6539-F01B-4B69-81C9-AC19AD81E071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61B5-6AE8-461A-8497-616C640F5F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6539-F01B-4B69-81C9-AC19AD81E071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61B5-6AE8-461A-8497-616C640F5F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6539-F01B-4B69-81C9-AC19AD81E071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61B5-6AE8-461A-8497-616C640F5F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6539-F01B-4B69-81C9-AC19AD81E071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61B5-6AE8-461A-8497-616C640F5F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26539-F01B-4B69-81C9-AC19AD81E071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D61B5-6AE8-461A-8497-616C640F5F5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esktop\The%20Chainsmokers%20(feat.%20Halsey)%20-%20Closer%20(Lyrics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terest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alystok.policja.gov.pl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5000"/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19672" y="2924944"/>
            <a:ext cx="5904656" cy="175432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BEZPIECZNE FERIE</a:t>
            </a:r>
            <a:endParaRPr lang="pl-PL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The Chainsmokers (feat. Halsey) - Closer (Lyric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.pinimg.com/564x/cb/72/24/cb7224419a6f62f4ae33e9c451491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400600" cy="4518502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alpha val="98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i="1" dirty="0">
                <a:solidFill>
                  <a:schemeClr val="bg1"/>
                </a:solidFill>
                <a:latin typeface="Georgia" pitchFamily="18" charset="0"/>
              </a:rPr>
              <a:t>Co </a:t>
            </a:r>
            <a:r>
              <a:rPr lang="pl-PL" b="1" i="1" dirty="0" smtClean="0">
                <a:solidFill>
                  <a:schemeClr val="bg1"/>
                </a:solidFill>
                <a:latin typeface="Georgia" pitchFamily="18" charset="0"/>
              </a:rPr>
              <a:t>robić w </a:t>
            </a:r>
            <a:r>
              <a:rPr lang="pl-PL" b="1" i="1" dirty="0">
                <a:solidFill>
                  <a:schemeClr val="bg1"/>
                </a:solidFill>
                <a:latin typeface="Georgia" pitchFamily="18" charset="0"/>
              </a:rPr>
              <a:t>sytuacji, gdy załamie się pod nami lód</a:t>
            </a:r>
            <a:r>
              <a:rPr lang="pl-PL" b="1" i="1" dirty="0" smtClean="0">
                <a:solidFill>
                  <a:schemeClr val="bg1"/>
                </a:solidFill>
                <a:latin typeface="Georgia" pitchFamily="18" charset="0"/>
              </a:rPr>
              <a:t>:</a:t>
            </a:r>
            <a:endParaRPr lang="pl-PL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41168"/>
          </a:xfrm>
        </p:spPr>
        <p:txBody>
          <a:bodyPr>
            <a:noAutofit/>
          </a:bodyPr>
          <a:lstStyle/>
          <a:p>
            <a:pPr algn="ctr"/>
            <a:r>
              <a:rPr lang="pl-PL" sz="2300" i="1" dirty="0" smtClean="0">
                <a:solidFill>
                  <a:schemeClr val="bg1"/>
                </a:solidFill>
                <a:latin typeface="Georgia" pitchFamily="18" charset="0"/>
              </a:rPr>
              <a:t>zachować </a:t>
            </a:r>
            <a:r>
              <a:rPr lang="pl-PL" sz="2300" i="1" dirty="0">
                <a:solidFill>
                  <a:schemeClr val="bg1"/>
                </a:solidFill>
                <a:latin typeface="Georgia" pitchFamily="18" charset="0"/>
              </a:rPr>
              <a:t>spokój</a:t>
            </a:r>
          </a:p>
          <a:p>
            <a:pPr algn="ctr"/>
            <a:r>
              <a:rPr lang="pl-PL" sz="2300" i="1" dirty="0" smtClean="0">
                <a:solidFill>
                  <a:schemeClr val="bg1"/>
                </a:solidFill>
                <a:latin typeface="Georgia" pitchFamily="18" charset="0"/>
              </a:rPr>
              <a:t>unikać </a:t>
            </a:r>
            <a:r>
              <a:rPr lang="pl-PL" sz="2300" i="1" dirty="0">
                <a:solidFill>
                  <a:schemeClr val="bg1"/>
                </a:solidFill>
                <a:latin typeface="Georgia" pitchFamily="18" charset="0"/>
              </a:rPr>
              <a:t>gwałtownych ruchów</a:t>
            </a:r>
          </a:p>
          <a:p>
            <a:pPr algn="ctr"/>
            <a:r>
              <a:rPr lang="pl-PL" sz="2300" i="1" dirty="0" smtClean="0">
                <a:solidFill>
                  <a:schemeClr val="bg1"/>
                </a:solidFill>
                <a:latin typeface="Georgia" pitchFamily="18" charset="0"/>
              </a:rPr>
              <a:t>za </a:t>
            </a:r>
            <a:r>
              <a:rPr lang="pl-PL" sz="2300" i="1" dirty="0">
                <a:solidFill>
                  <a:schemeClr val="bg1"/>
                </a:solidFill>
                <a:latin typeface="Georgia" pitchFamily="18" charset="0"/>
              </a:rPr>
              <a:t>wszelką cenę starać się nie wpłynąć pod lód</a:t>
            </a:r>
          </a:p>
          <a:p>
            <a:pPr algn="ctr"/>
            <a:r>
              <a:rPr lang="pl-PL" sz="2300" i="1" dirty="0" smtClean="0">
                <a:solidFill>
                  <a:schemeClr val="bg1"/>
                </a:solidFill>
                <a:latin typeface="Georgia" pitchFamily="18" charset="0"/>
              </a:rPr>
              <a:t>należy </a:t>
            </a:r>
            <a:r>
              <a:rPr lang="pl-PL" sz="2300" i="1" dirty="0">
                <a:solidFill>
                  <a:schemeClr val="bg1"/>
                </a:solidFill>
                <a:latin typeface="Georgia" pitchFamily="18" charset="0"/>
              </a:rPr>
              <a:t>rozłożyć szeroko ręce zwiększając w ten sposób kontakt z pokrywą lodową</a:t>
            </a:r>
          </a:p>
          <a:p>
            <a:pPr algn="ctr"/>
            <a:r>
              <a:rPr lang="pl-PL" sz="2300" i="1" dirty="0" smtClean="0">
                <a:solidFill>
                  <a:schemeClr val="bg1"/>
                </a:solidFill>
                <a:latin typeface="Georgia" pitchFamily="18" charset="0"/>
              </a:rPr>
              <a:t>należy </a:t>
            </a:r>
            <a:r>
              <a:rPr lang="pl-PL" sz="2300" i="1" dirty="0">
                <a:solidFill>
                  <a:schemeClr val="bg1"/>
                </a:solidFill>
                <a:latin typeface="Georgia" pitchFamily="18" charset="0"/>
              </a:rPr>
              <a:t>starać się wydostać z wody ostrożnie podciągając się na rękach</a:t>
            </a:r>
          </a:p>
          <a:p>
            <a:pPr algn="ctr"/>
            <a:r>
              <a:rPr lang="pl-PL" sz="2300" i="1" dirty="0" smtClean="0">
                <a:solidFill>
                  <a:schemeClr val="bg1"/>
                </a:solidFill>
                <a:latin typeface="Georgia" pitchFamily="18" charset="0"/>
              </a:rPr>
              <a:t>pamiętajmy</a:t>
            </a:r>
            <a:r>
              <a:rPr lang="pl-PL" sz="2300" i="1" dirty="0">
                <a:solidFill>
                  <a:schemeClr val="bg1"/>
                </a:solidFill>
                <a:latin typeface="Georgia" pitchFamily="18" charset="0"/>
              </a:rPr>
              <a:t>, że w lodowatej wodzie można przebywać tylko przez kilka minut – dłuższa kąpiel grozi nadmiernym wychłodzeniem organizmu</a:t>
            </a:r>
          </a:p>
          <a:p>
            <a:pPr algn="ctr"/>
            <a:r>
              <a:rPr lang="pl-PL" sz="2300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pl-PL" sz="2300" i="1" dirty="0">
                <a:solidFill>
                  <a:schemeClr val="bg1"/>
                </a:solidFill>
                <a:latin typeface="Georgia" pitchFamily="18" charset="0"/>
              </a:rPr>
              <a:t>gdy wydostaniemy się na powierzchnię lodu poruszajmy się w kierunku brzegu w pozycji leżącej tak, aby zmniejszyć nacisk na lód</a:t>
            </a:r>
          </a:p>
          <a:p>
            <a:pPr algn="ctr"/>
            <a:r>
              <a:rPr lang="pl-PL" sz="2300" i="1" dirty="0" smtClean="0">
                <a:solidFill>
                  <a:schemeClr val="bg1"/>
                </a:solidFill>
                <a:latin typeface="Georgia" pitchFamily="18" charset="0"/>
              </a:rPr>
              <a:t>cały </a:t>
            </a:r>
            <a:r>
              <a:rPr lang="pl-PL" sz="2300" i="1" dirty="0">
                <a:solidFill>
                  <a:schemeClr val="bg1"/>
                </a:solidFill>
                <a:latin typeface="Georgia" pitchFamily="18" charset="0"/>
              </a:rPr>
              <a:t>czas należy wzywać pomoc</a:t>
            </a:r>
          </a:p>
          <a:p>
            <a:pPr>
              <a:buNone/>
            </a:pPr>
            <a:endParaRPr lang="pl-PL" sz="23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>
                <a:alpha val="98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chemeClr val="bg1"/>
                </a:solidFill>
                <a:latin typeface="Georgia" pitchFamily="18" charset="0"/>
              </a:rPr>
              <a:t>Co </a:t>
            </a:r>
            <a:r>
              <a:rPr lang="pl-PL" b="1" i="1" dirty="0">
                <a:solidFill>
                  <a:schemeClr val="bg1"/>
                </a:solidFill>
                <a:latin typeface="Georgia" pitchFamily="18" charset="0"/>
              </a:rPr>
              <a:t>robić, gdy zauważymy osobę, pod którą załamał się lód</a:t>
            </a:r>
            <a:r>
              <a:rPr lang="pl-PL" b="1" i="1" dirty="0" smtClean="0">
                <a:solidFill>
                  <a:schemeClr val="bg1"/>
                </a:solidFill>
                <a:latin typeface="Georgia" pitchFamily="18" charset="0"/>
              </a:rPr>
              <a:t>:</a:t>
            </a:r>
            <a:endParaRPr lang="pl-PL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i="1" dirty="0" smtClean="0">
                <a:solidFill>
                  <a:schemeClr val="bg1"/>
                </a:solidFill>
                <a:latin typeface="Georgia" pitchFamily="18" charset="0"/>
              </a:rPr>
              <a:t>sprawdzamy </a:t>
            </a: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i oceniamy swoje bezpieczeństwo</a:t>
            </a:r>
          </a:p>
          <a:p>
            <a:pPr algn="ctr"/>
            <a:r>
              <a:rPr lang="pl-PL" i="1" dirty="0" smtClean="0">
                <a:solidFill>
                  <a:schemeClr val="bg1"/>
                </a:solidFill>
                <a:latin typeface="Georgia" pitchFamily="18" charset="0"/>
              </a:rPr>
              <a:t>wzywamy </a:t>
            </a: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pomoc</a:t>
            </a:r>
          </a:p>
          <a:p>
            <a:pPr algn="ctr"/>
            <a:r>
              <a:rPr lang="pl-PL" i="1" dirty="0" smtClean="0">
                <a:solidFill>
                  <a:schemeClr val="bg1"/>
                </a:solidFill>
                <a:latin typeface="Georgia" pitchFamily="18" charset="0"/>
              </a:rPr>
              <a:t>próbujemy </a:t>
            </a: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podać szalik, linę, sanki itp. (jeśli to bezpieczne) osobie poszkodowanej, pamiętając o tym, by nie zbliżać się zbytnio do tej osoby</a:t>
            </a:r>
          </a:p>
          <a:p>
            <a:pPr algn="ctr"/>
            <a:r>
              <a:rPr lang="pl-PL" i="1" dirty="0" smtClean="0">
                <a:solidFill>
                  <a:schemeClr val="bg1"/>
                </a:solidFill>
                <a:latin typeface="Georgia" pitchFamily="18" charset="0"/>
              </a:rPr>
              <a:t>po </a:t>
            </a: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wydobyciu osoby poszkodowanej z wody należy ją przykryć jeśli to możliwe czymś ciepłym </a:t>
            </a:r>
          </a:p>
          <a:p>
            <a:pPr algn="ctr"/>
            <a:r>
              <a:rPr lang="pl-PL" i="1" dirty="0" smtClean="0">
                <a:solidFill>
                  <a:schemeClr val="bg1"/>
                </a:solidFill>
                <a:latin typeface="Georgia" pitchFamily="18" charset="0"/>
              </a:rPr>
              <a:t>następnie </a:t>
            </a: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należy czekać na wezwaną pomoc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>
                <a:alpha val="98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.pinimg.com/564x/88/83/7b/88837ba92fdcb9d9b9d4a1552bc507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804" y="260648"/>
            <a:ext cx="4406088" cy="623503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4034" name="Picture 2" descr="https://przedszkolankowo.pl/wp-content/uploads/2017/01/ktochcejezdziczemn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3010" name="Picture 2" descr="https://przedszkolankowo.pl/wp-content/uploads/2017/01/ktochcejezdziczemn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>
                <a:latin typeface="Georgia" pitchFamily="18" charset="0"/>
              </a:rPr>
              <a:t>Kulig organizujemy wyłącznie pod nadzorem osoby dorosłej</a:t>
            </a:r>
          </a:p>
          <a:p>
            <a:pPr algn="ctr"/>
            <a:r>
              <a:rPr lang="pl-PL" dirty="0" smtClean="0">
                <a:latin typeface="Georgia" pitchFamily="18" charset="0"/>
              </a:rPr>
              <a:t>Podczas zabaw na śniegu i na lodowisku pilnujemy swoich wartościowych przedmiotów. W razie możliwości przedmioty tj. portfel lub telefon komórkowy oddajemy do depozytu lub pod opiekę zaufanej osobie</a:t>
            </a:r>
          </a:p>
          <a:p>
            <a:pPr algn="ctr"/>
            <a:r>
              <a:rPr lang="pl-PL" dirty="0" smtClean="0">
                <a:latin typeface="Georgia" pitchFamily="18" charset="0"/>
              </a:rPr>
              <a:t>Co ważne na zabawy na śniegu należy ubierać się odpowiednio do panującej na dworze temperatury i  pamiętać o tym, by przed wyjściem na mróz posmarować kremem ochronnym słabo osłonięte lub słabo zabezpieczone części ciała (tj. uszy, nos, policzki, palce u rąk i nóg), po to, by zapobiec odmrożeniom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1986" name="Picture 2" descr="https://przedszkolankowo.pl/wp-content/uploads/2017/01/ktochcejezdziczemn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250706"/>
          </a:xfrm>
        </p:spPr>
        <p:txBody>
          <a:bodyPr>
            <a:normAutofit/>
          </a:bodyPr>
          <a:lstStyle/>
          <a:p>
            <a:r>
              <a:rPr lang="pl-PL" sz="5000" b="1" i="1" dirty="0">
                <a:latin typeface="Georgia" pitchFamily="18" charset="0"/>
              </a:rPr>
              <a:t>ZASADY BEZPIECZEŃSTWA PODCZAS FERII SPĘDZANYCH W GÓRACH</a:t>
            </a:r>
            <a:r>
              <a:rPr lang="pl-PL" sz="5000" b="1" i="1" dirty="0" smtClean="0">
                <a:latin typeface="Georgia" pitchFamily="18" charset="0"/>
              </a:rPr>
              <a:t>:</a:t>
            </a:r>
            <a:endParaRPr lang="pl-PL" sz="50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4.bp.blogspot.com/-KmHufFkYkkE/WmD2eyW6wcI/AAAAAAAAD_E/l_puxi8z2wQUXLeWTfxtN_TO7ATsT-xcgCLcBGAs/s640/BZ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433256" cy="6264696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3645024"/>
          </a:xfrm>
        </p:spPr>
        <p:txBody>
          <a:bodyPr/>
          <a:lstStyle/>
          <a:p>
            <a:pPr algn="ctr">
              <a:buNone/>
            </a:pPr>
            <a:r>
              <a:rPr lang="pl-PL" b="1" i="1" dirty="0" smtClean="0">
                <a:solidFill>
                  <a:srgbClr val="0070C0"/>
                </a:solidFill>
                <a:latin typeface="Georgia" pitchFamily="18" charset="0"/>
              </a:rPr>
              <a:t>Czas ferii zimowych to fajna zabawa.</a:t>
            </a:r>
          </a:p>
          <a:p>
            <a:pPr algn="ctr">
              <a:buNone/>
            </a:pPr>
            <a:r>
              <a:rPr lang="pl-PL" b="1" i="1" dirty="0" smtClean="0">
                <a:solidFill>
                  <a:srgbClr val="0070C0"/>
                </a:solidFill>
                <a:latin typeface="Georgia" pitchFamily="18" charset="0"/>
              </a:rPr>
              <a:t>Kto bezpiecznie się bawi, w kłopoty nie wpada!</a:t>
            </a:r>
            <a:endParaRPr lang="pl-PL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3500" i="1" dirty="0" smtClean="0">
                <a:latin typeface="Georgia" pitchFamily="18" charset="0"/>
              </a:rPr>
              <a:t>Zanim </a:t>
            </a:r>
            <a:r>
              <a:rPr lang="pl-PL" sz="3500" i="1" dirty="0">
                <a:latin typeface="Georgia" pitchFamily="18" charset="0"/>
              </a:rPr>
              <a:t>wyjdziemy w góry sprawdzamy prognozę pogody – w przypadku wysokiego zagrożenia lawinowego lub innych niebezpieczeństw rezygnujemy z wycieczki</a:t>
            </a:r>
          </a:p>
          <a:p>
            <a:pPr algn="ctr"/>
            <a:r>
              <a:rPr lang="pl-PL" sz="3500" i="1" dirty="0" smtClean="0">
                <a:latin typeface="Georgia" pitchFamily="18" charset="0"/>
              </a:rPr>
              <a:t>Przygotujmy </a:t>
            </a:r>
            <a:r>
              <a:rPr lang="pl-PL" sz="3500" i="1" dirty="0">
                <a:latin typeface="Georgia" pitchFamily="18" charset="0"/>
              </a:rPr>
              <a:t>się – zapoznajmy się z najważniejszymi informacjami o masywie górskim</a:t>
            </a:r>
            <a:r>
              <a:rPr lang="pl-PL" sz="3500" i="1" dirty="0" smtClean="0">
                <a:latin typeface="Georgia" pitchFamily="18" charset="0"/>
              </a:rPr>
              <a:t>,</a:t>
            </a:r>
            <a:r>
              <a:rPr lang="pl-PL" sz="3500" i="1" dirty="0">
                <a:latin typeface="Georgia" pitchFamily="18" charset="0"/>
              </a:rPr>
              <a:t> w który się wybieramy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3500" i="1" dirty="0" smtClean="0">
                <a:latin typeface="Georgia" pitchFamily="18" charset="0"/>
              </a:rPr>
              <a:t>Wychodzimy w góry zawsze w towarzystwie osoby dorosłej (rodzica, opiekuna lub wychowawcy)</a:t>
            </a:r>
          </a:p>
          <a:p>
            <a:pPr algn="ctr"/>
            <a:r>
              <a:rPr lang="pl-PL" sz="3500" i="1" dirty="0" smtClean="0">
                <a:latin typeface="Georgia" pitchFamily="18" charset="0"/>
              </a:rPr>
              <a:t>Wychodząc w góry, w miejscu pobytu, zawsze pozostawmy wiadomość o trasie swojej wycieczki i planowanej godzinie powrotu</a:t>
            </a:r>
          </a:p>
          <a:p>
            <a:pPr algn="ctr"/>
            <a:r>
              <a:rPr lang="pl-PL" sz="3500" i="1" dirty="0" smtClean="0">
                <a:latin typeface="Georgia" pitchFamily="18" charset="0"/>
              </a:rPr>
              <a:t>Dopasujmy rodzaj szlaku do własnych możliwości – weźmy pod uwagę swoje zdrowie, kondycję, wiek, a także warunki atmosferyczne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i="1" dirty="0" smtClean="0">
                <a:latin typeface="Georgia" pitchFamily="18" charset="0"/>
              </a:rPr>
              <a:t>Podstawą </a:t>
            </a:r>
            <a:r>
              <a:rPr lang="pl-PL" i="1" dirty="0">
                <a:latin typeface="Georgia" pitchFamily="18" charset="0"/>
              </a:rPr>
              <a:t>dla każdego miłośnika gór powinno być wygodne obuwie</a:t>
            </a:r>
          </a:p>
          <a:p>
            <a:pPr algn="ctr"/>
            <a:r>
              <a:rPr lang="pl-PL" i="1" dirty="0" smtClean="0">
                <a:latin typeface="Georgia" pitchFamily="18" charset="0"/>
              </a:rPr>
              <a:t>W </a:t>
            </a:r>
            <a:r>
              <a:rPr lang="pl-PL" i="1" dirty="0">
                <a:latin typeface="Georgia" pitchFamily="18" charset="0"/>
              </a:rPr>
              <a:t>waszych plecakach powinny się także znaleźć: kurtka chroniąca przed opadami i wiatrem, zapasowa ciepła odzież (m.in. skarpety, rękawiczki i czapka), podręczna apteczka, jedzenie i napoje, latarka, mapa i kompas, a na trudniejsze szlaki zimą czekan i raki (pamiętajmy, że do ich używania niezbędne jest odpowiednie przeszkolenie)</a:t>
            </a:r>
          </a:p>
          <a:p>
            <a:pPr algn="ctr"/>
            <a:r>
              <a:rPr lang="pl-PL" i="1" dirty="0" smtClean="0">
                <a:latin typeface="Georgia" pitchFamily="18" charset="0"/>
              </a:rPr>
              <a:t>W </a:t>
            </a:r>
            <a:r>
              <a:rPr lang="pl-PL" i="1" dirty="0">
                <a:latin typeface="Georgia" pitchFamily="18" charset="0"/>
              </a:rPr>
              <a:t>waszych plecakach koniecznie powinien znaleźć się też telefon komórkowy - </a:t>
            </a:r>
            <a:r>
              <a:rPr lang="pl-PL" i="1" dirty="0" smtClean="0">
                <a:latin typeface="Georgia" pitchFamily="18" charset="0"/>
              </a:rPr>
              <a:t>z </a:t>
            </a:r>
            <a:r>
              <a:rPr lang="pl-PL" i="1" dirty="0">
                <a:latin typeface="Georgia" pitchFamily="18" charset="0"/>
              </a:rPr>
              <a:t>naładowaną baterią i zapisanymi numerami do</a:t>
            </a:r>
            <a:r>
              <a:rPr lang="pl-PL" i="1" dirty="0" smtClean="0">
                <a:latin typeface="Georgia" pitchFamily="18" charset="0"/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pl-PL" i="1" dirty="0" smtClean="0">
                <a:latin typeface="Georgia" pitchFamily="18" charset="0"/>
              </a:rPr>
              <a:t>- Górskiego Ochotniczego Pogotowia Ratunkowego - 601 100 300 (z telefonów komórkowych) oraz z</a:t>
            </a:r>
          </a:p>
          <a:p>
            <a:pPr algn="ctr">
              <a:buFont typeface="Wingdings" pitchFamily="2" charset="2"/>
              <a:buChar char="Ø"/>
            </a:pPr>
            <a:r>
              <a:rPr lang="pl-PL" i="1" dirty="0" smtClean="0">
                <a:latin typeface="Georgia" pitchFamily="18" charset="0"/>
              </a:rPr>
              <a:t>- numerem 112 – czyli ogólnoeuropejskim numerem alarmowym</a:t>
            </a:r>
          </a:p>
          <a:p>
            <a:pPr algn="ctr"/>
            <a:endParaRPr lang="pl-PL" i="1" dirty="0">
              <a:latin typeface="Georgia" pitchFamily="18" charset="0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i="1" dirty="0" smtClean="0">
                <a:latin typeface="Georgia" pitchFamily="18" charset="0"/>
              </a:rPr>
              <a:t>	Przed wyruszeniem na szlak, w książce adresowej swojego telefonu warto jeszcze zapisać </a:t>
            </a:r>
            <a:r>
              <a:rPr lang="pl-PL" b="1" i="1" dirty="0" smtClean="0">
                <a:latin typeface="Georgia" pitchFamily="18" charset="0"/>
              </a:rPr>
              <a:t>kontakty ICE (</a:t>
            </a:r>
            <a:r>
              <a:rPr lang="pl-PL" b="1" i="1" dirty="0" err="1" smtClean="0">
                <a:latin typeface="Georgia" pitchFamily="18" charset="0"/>
              </a:rPr>
              <a:t>ajs</a:t>
            </a:r>
            <a:r>
              <a:rPr lang="pl-PL" b="1" i="1" dirty="0" smtClean="0">
                <a:latin typeface="Georgia" pitchFamily="18" charset="0"/>
              </a:rPr>
              <a:t>) </a:t>
            </a:r>
            <a:r>
              <a:rPr lang="pl-PL" i="1" dirty="0" smtClean="0">
                <a:latin typeface="Georgia" pitchFamily="18" charset="0"/>
              </a:rPr>
              <a:t>- czyli numery telefonów osób, które należy powiadomić w razie wypadku. ICE (ang. In </a:t>
            </a:r>
            <a:r>
              <a:rPr lang="pl-PL" i="1" dirty="0" err="1" smtClean="0">
                <a:latin typeface="Georgia" pitchFamily="18" charset="0"/>
              </a:rPr>
              <a:t>Case</a:t>
            </a:r>
            <a:r>
              <a:rPr lang="pl-PL" i="1" dirty="0" smtClean="0">
                <a:latin typeface="Georgia" pitchFamily="18" charset="0"/>
              </a:rPr>
              <a:t> of </a:t>
            </a:r>
            <a:r>
              <a:rPr lang="pl-PL" i="1" dirty="0" err="1" smtClean="0">
                <a:latin typeface="Georgia" pitchFamily="18" charset="0"/>
              </a:rPr>
              <a:t>Emergency</a:t>
            </a:r>
            <a:r>
              <a:rPr lang="pl-PL" i="1" dirty="0" smtClean="0">
                <a:latin typeface="Georgia" pitchFamily="18" charset="0"/>
              </a:rPr>
              <a:t>) to ogólnoświatowy symbol ratujący życie. W razie potrzeby pozwala ratownikom na kontakt z osobami, które posiadają ważne informacje o poszkodowanym, takie jak: grupa krwi, przyjmowane leki, choroby itp. Numery do osób mogących udzielić informacji na Twój temat zapisz w telefonie jako nazwy kontaktów ICE1, ICE2 itd.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7106" name="Picture 2" descr="https://i.pinimg.com/564x/dc/1a/30/dc1a304675f5f35cb6e605980babcd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381500" cy="6336704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890666"/>
          </a:xfrm>
        </p:spPr>
        <p:txBody>
          <a:bodyPr>
            <a:normAutofit/>
          </a:bodyPr>
          <a:lstStyle/>
          <a:p>
            <a:r>
              <a:rPr lang="pl-PL" sz="5000" b="1" i="1" dirty="0" smtClean="0">
                <a:latin typeface="Georgia" pitchFamily="18" charset="0"/>
              </a:rPr>
              <a:t>BEZPIECZEŃSTWO NA STOKACH</a:t>
            </a:r>
            <a:endParaRPr lang="pl-PL" sz="50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l-PL" sz="3700" b="1" i="1" dirty="0" smtClean="0">
                <a:latin typeface="Georgia" pitchFamily="18" charset="0"/>
              </a:rPr>
              <a:t>Bezpieczne </a:t>
            </a:r>
            <a:r>
              <a:rPr lang="pl-PL" sz="3700" b="1" i="1" dirty="0">
                <a:latin typeface="Georgia" pitchFamily="18" charset="0"/>
              </a:rPr>
              <a:t>ferie</a:t>
            </a:r>
            <a:r>
              <a:rPr lang="pl-PL" sz="3700" i="1" dirty="0">
                <a:latin typeface="Georgia" pitchFamily="18" charset="0"/>
              </a:rPr>
              <a:t> na stoku zacznijmy od kupna kasku. Polskie prawo nakazuje noszenie kasku osobom poniżej 16. roku życia, lepiej jednak w każdym wieku pamiętać o tej ochronie. Przed kupnem sprawdźmy, czy kask ma symbol CE (czyli spełnia unijne wymogi dot. bezpieczeństwa użytkowania). Prawidłowo dobrany powinien z przodu sięgać brwi, z tyłu nie opierać się o szyję i nie pozostawiać miejsca pomiędzy wyściółką a głową</a:t>
            </a:r>
          </a:p>
          <a:p>
            <a:pPr algn="ctr"/>
            <a:r>
              <a:rPr lang="pl-PL" sz="3700" i="1" dirty="0" smtClean="0">
                <a:latin typeface="Georgia" pitchFamily="18" charset="0"/>
              </a:rPr>
              <a:t>Jadąc </a:t>
            </a:r>
            <a:r>
              <a:rPr lang="pl-PL" sz="3700" i="1" dirty="0">
                <a:latin typeface="Georgia" pitchFamily="18" charset="0"/>
              </a:rPr>
              <a:t>na narty, zawsze zabierajmy też porządne okulary przeciwsłoneczne lub gogle; szczególnie, jeśli planujemy jeździć w wyższych partiach gór. Uwaga, zakładamy je również w pochmurne dni (śnieg odbija promieniowanie, a jego siła wzrasta wraz z wysokością, na której się znajdujemy). Jazda bez okularów grozi ślepotą śnieżną, a w dłuższej perspektywie może doprowadzić do zwyrodnień w oku i zaćmy. Okulary czy gogle kupujemy tylko z filtrem UV. Najlepiej mieć dwie pary: ciemniejszą, na słoneczne dni i jaśniejszą, na dni pochmurne. Jeśli decydujemy się na jedną parę, najbardziej uniwersalna będzie kategoria 2, przepuszczająca do ok. 40% światła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b="1" i="1" dirty="0" smtClean="0">
                <a:latin typeface="Georgia" pitchFamily="18" charset="0"/>
              </a:rPr>
              <a:t>Bezpieczne </a:t>
            </a:r>
            <a:r>
              <a:rPr lang="pl-PL" b="1" i="1" dirty="0">
                <a:latin typeface="Georgia" pitchFamily="18" charset="0"/>
              </a:rPr>
              <a:t>ferie</a:t>
            </a:r>
            <a:r>
              <a:rPr lang="pl-PL" i="1" dirty="0">
                <a:latin typeface="Georgia" pitchFamily="18" charset="0"/>
              </a:rPr>
              <a:t> zapewnimy sobie tylko wtedy, gdy oprócz ochraniaczy </a:t>
            </a:r>
            <a:r>
              <a:rPr lang="pl-PL" i="1" dirty="0" smtClean="0">
                <a:latin typeface="Georgia" pitchFamily="18" charset="0"/>
              </a:rPr>
              <a:t>zadbamy </a:t>
            </a:r>
            <a:r>
              <a:rPr lang="pl-PL" i="1" dirty="0">
                <a:latin typeface="Georgia" pitchFamily="18" charset="0"/>
              </a:rPr>
              <a:t>o właściwe kosmetyki. Mróz, wiatr i odbijające się od śniegu słońce to prawdziwa mieszanka wybuchowa dla cery. W kosmetyczce pań, panów i dzieci najważniejszy więc będzie krem ochronny z wysokim filtrem, przynajmniej 20. Pamiętajmy, że im wyżej, tym mocniej operuje słońce. Smarujemy wszystkie odkryte partie ciała – dłonie, twarz i uszy.</a:t>
            </a:r>
          </a:p>
          <a:p>
            <a:pPr algn="ctr"/>
            <a:r>
              <a:rPr lang="pl-PL" i="1" dirty="0" smtClean="0">
                <a:latin typeface="Georgia" pitchFamily="18" charset="0"/>
              </a:rPr>
              <a:t>Pamiętać </a:t>
            </a:r>
            <a:r>
              <a:rPr lang="pl-PL" i="1" dirty="0">
                <a:latin typeface="Georgia" pitchFamily="18" charset="0"/>
              </a:rPr>
              <a:t>należy także, że umiejętność dobrej, a nawet bardzo dobrej jazdy na nartach czy snowboardzie nie przekłada się na poziom bezpieczeństwa tego kogoś i innych. Tym bardziej, że pojęcie dobrze lub bardzo dobrze jeżdżącego jest pojęciem czysto teoretycznym, subiektywnym i w wielu wypadkach odmiennym. Nigdy nie należy być za pewnym siebie. </a:t>
            </a:r>
            <a:r>
              <a:rPr lang="pl-PL" b="1" i="1" dirty="0">
                <a:latin typeface="Georgia" pitchFamily="18" charset="0"/>
              </a:rPr>
              <a:t>Drobny dystans</a:t>
            </a:r>
            <a:r>
              <a:rPr lang="pl-PL" i="1" dirty="0">
                <a:latin typeface="Georgia" pitchFamily="18" charset="0"/>
              </a:rPr>
              <a:t> do siebie i swych umiejętności jeszcze nikomu nie zaszkodził.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l-PL" i="1" dirty="0" smtClean="0">
                <a:latin typeface="Georgia" pitchFamily="18" charset="0"/>
              </a:rPr>
              <a:t>Oczywiście </a:t>
            </a:r>
            <a:r>
              <a:rPr lang="pl-PL" i="1" dirty="0">
                <a:latin typeface="Georgia" pitchFamily="18" charset="0"/>
              </a:rPr>
              <a:t>nasze bezpieczeństwo zależy nie tylko od naszych zachowań podczas jazdy, ale także od wielu zachowań poprzedzających jazdę na nartach czy snowboardzie tj. </a:t>
            </a:r>
            <a:r>
              <a:rPr lang="pl-PL" b="1" i="1" dirty="0">
                <a:latin typeface="Georgia" pitchFamily="18" charset="0"/>
              </a:rPr>
              <a:t>stopień przygotowania fizycznego</a:t>
            </a:r>
            <a:r>
              <a:rPr lang="pl-PL" i="1" dirty="0">
                <a:latin typeface="Georgia" pitchFamily="18" charset="0"/>
              </a:rPr>
              <a:t> przed rozpoczęciem sezonu, </a:t>
            </a:r>
            <a:r>
              <a:rPr lang="pl-PL" b="1" i="1" dirty="0">
                <a:latin typeface="Georgia" pitchFamily="18" charset="0"/>
              </a:rPr>
              <a:t>doboru tras / ośrodków na planowany urlop do posiadanych umiejętności, odpowiedniej konserwacji, sprawdzenia    i doboru sprzętu</a:t>
            </a:r>
            <a:r>
              <a:rPr lang="pl-PL" i="1" dirty="0">
                <a:latin typeface="Georgia" pitchFamily="18" charset="0"/>
              </a:rPr>
              <a:t> do wagi, wzrostu, umiejętności – pamiętajmy o </a:t>
            </a:r>
            <a:r>
              <a:rPr lang="pl-PL" b="1" i="1" dirty="0">
                <a:latin typeface="Georgia" pitchFamily="18" charset="0"/>
              </a:rPr>
              <a:t>rozgrzewce</a:t>
            </a:r>
            <a:r>
              <a:rPr lang="pl-PL" i="1" dirty="0">
                <a:latin typeface="Georgia" pitchFamily="18" charset="0"/>
              </a:rPr>
              <a:t> przed pierwszym zjazdem oraz innych czynnikach zewnętrznych takich jak np. </a:t>
            </a:r>
            <a:r>
              <a:rPr lang="pl-PL" b="1" i="1" dirty="0">
                <a:latin typeface="Georgia" pitchFamily="18" charset="0"/>
              </a:rPr>
              <a:t>odpowiednio przygotowana infrastruktura</a:t>
            </a:r>
            <a:r>
              <a:rPr lang="pl-PL" i="1" dirty="0">
                <a:latin typeface="Georgia" pitchFamily="18" charset="0"/>
              </a:rPr>
              <a:t> na stoku (np. </a:t>
            </a:r>
            <a:r>
              <a:rPr lang="pl-PL" b="1" i="1" dirty="0">
                <a:latin typeface="Georgia" pitchFamily="18" charset="0"/>
              </a:rPr>
              <a:t>stopień przygotowania tras i ich zabezpieczeń), warunki pogodowe</a:t>
            </a:r>
            <a:r>
              <a:rPr lang="pl-PL" i="1" dirty="0">
                <a:latin typeface="Georgia" pitchFamily="18" charset="0"/>
              </a:rPr>
              <a:t> (np. mgła), </a:t>
            </a:r>
            <a:r>
              <a:rPr lang="pl-PL" b="1" i="1" dirty="0">
                <a:latin typeface="Georgia" pitchFamily="18" charset="0"/>
              </a:rPr>
              <a:t>rodzaj śniegu</a:t>
            </a:r>
            <a:r>
              <a:rPr lang="pl-PL" i="1" dirty="0">
                <a:latin typeface="Georgia" pitchFamily="18" charset="0"/>
              </a:rPr>
              <a:t> (np. mokry, ciężki), </a:t>
            </a:r>
            <a:r>
              <a:rPr lang="pl-PL" b="1" i="1" dirty="0">
                <a:latin typeface="Georgia" pitchFamily="18" charset="0"/>
              </a:rPr>
              <a:t>tłok na stoku</a:t>
            </a:r>
            <a:r>
              <a:rPr lang="pl-PL" i="1" dirty="0">
                <a:latin typeface="Georgia" pitchFamily="18" charset="0"/>
              </a:rPr>
              <a:t>. Zagrożeń tych niezależnych od nas jest wiele, także nie dokładajmy jeszcze ich od siebie.</a:t>
            </a:r>
          </a:p>
          <a:p>
            <a:pPr algn="ctr"/>
            <a:r>
              <a:rPr lang="pl-PL" i="1" dirty="0" smtClean="0">
                <a:latin typeface="Georgia" pitchFamily="18" charset="0"/>
              </a:rPr>
              <a:t>Niewątpliwym </a:t>
            </a:r>
            <a:r>
              <a:rPr lang="pl-PL" i="1" dirty="0">
                <a:latin typeface="Georgia" pitchFamily="18" charset="0"/>
              </a:rPr>
              <a:t>ważnym aspektem odnoszącym się do naszego bezpieczeństwa na stoku jest konieczność np</a:t>
            </a:r>
            <a:r>
              <a:rPr lang="pl-PL" b="1" i="1" dirty="0">
                <a:latin typeface="Georgia" pitchFamily="18" charset="0"/>
              </a:rPr>
              <a:t>. unikania siadania na stoku gdzie popadnie</a:t>
            </a:r>
            <a:r>
              <a:rPr lang="pl-PL" i="1" dirty="0">
                <a:latin typeface="Georgia" pitchFamily="18" charset="0"/>
              </a:rPr>
              <a:t>, a zwłaszcza na środku nartostrad. Dobrze jest też </a:t>
            </a:r>
            <a:r>
              <a:rPr lang="pl-PL" b="1" i="1" dirty="0">
                <a:latin typeface="Georgia" pitchFamily="18" charset="0"/>
              </a:rPr>
              <a:t>poznać dokładnie teren</a:t>
            </a:r>
            <a:r>
              <a:rPr lang="pl-PL" i="1" dirty="0">
                <a:latin typeface="Georgia" pitchFamily="18" charset="0"/>
              </a:rPr>
              <a:t>, po którym się poruszamy – gdzie są rozmieszczone armatki śnieżne, gdzie być może wystają jakieś kamienie, gdzie jest lód czy muldy, których tak często wielu z nas nie toleruje i nie potrafi się na nich zachować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9154" name="Picture 2" descr="https://i.pinimg.com/564x/c1/84/7d/c1847dd4c1faa4378d07e162686bc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381500" cy="6336704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5600" b="1" i="1" dirty="0" smtClean="0">
                <a:latin typeface="Georgia" pitchFamily="18" charset="0"/>
              </a:rPr>
              <a:t>ZASADY BEZPIECZEŃSTWA DOTYCZĄCE ZABAW NA ŚNIEGU, LODOWISKU I PODCZAS KULIGÓW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  <a:latin typeface="Georgia" pitchFamily="18" charset="0"/>
              </a:rPr>
              <a:t>Dobrze jest znać </a:t>
            </a: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DEKALOG </a:t>
            </a:r>
            <a:r>
              <a:rPr lang="pl-PL" b="1" dirty="0">
                <a:solidFill>
                  <a:schemeClr val="bg1"/>
                </a:solidFill>
                <a:latin typeface="Georgia" pitchFamily="18" charset="0"/>
              </a:rPr>
              <a:t>NARCIARSKI</a:t>
            </a: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:</a:t>
            </a:r>
            <a:endParaRPr lang="pl-PL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445224"/>
          </a:xfrm>
        </p:spPr>
        <p:txBody>
          <a:bodyPr>
            <a:normAutofit fontScale="47500" lnSpcReduction="2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Pamiętajmy, że na stoku nie jesteśmy sami. Mając na względzie swoje bezpieczeństwo dbajmy również o bezpieczeństwo innych i zachowujmy się tak aby maksymalnie zminimalizować ryzyko szkody dla kogokolwiek. My sami jesteśmy odpowiedzialni m.in. za dobrany sprzęt i panowanie nad nim. Także zastanówmy się 3 razy, czy rzeczywiście najnowsza techniczna nowinka jest dla nas najlepszym rozwiązaniem.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Dostosujmy swoją prędkość podczas jazdy na nartach czy snowboardzie do umiejętności, warunków panujących na stoku, rodzaju i stanu trasy i natężenia ruchu. W razie potrzeby zawsze powinniśmy mieć możliwość nagłego zatrzymania się czy skrętu.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Dobierzmy taki tor jazdy, aby uniknąć kolizji z innymi uczestnikami ruchu znajdującymi się poniżej nas/ przed nami. Pamiętajmy, że oni mają zawsze pierwszeństwo.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Wyprzedzać można z każdej dowolnej strony, aczkolwiek z zachowaniem odległości zapewniającej przestrzeń osobom znajdującym się poniżej, do wykonywania wszelkich ich manewrów.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Po zatrzymaniu się w drodze małej przerwy na stoku pamiętajmy, aby być wówczas na skraju nartostrady, a nie na jej środku. Przed włączeniem się do ruchu należy spojrzeć  w górę i w dół czy można to zrobić bez zagrożenia dla siebie i innych.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Starajmy się nie zatrzymywać w miejscach zwężeń czy o ograniczonej widoczności. Po upadku natychmiast jak tylko to możliwe usuńmy się z toru jazdy na skraj trasy.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Podchodzić i schodzić można jedynie skrajem trasy. Przy złej widoczności zejdźmy    z trasy. Pamiętajmy także, że trasy narciarskie są z założenia przeznaczone do ruchu jednokierunkowego – w dół.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Zwracajmy uwagę i przestrzegajmy podczas jazdy na nartach czy snowboardzie oznakowań w postaci tablic i innych znaków na stoku.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Pomóżmy poszkodowanemu, jeśli znaleźliśmy się akurat w pobliżu wypadku. Pamiętajmy, że każdy z nas może znaleźć się na miejscu tego kogoś.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l-PL" i="1" dirty="0">
                <a:solidFill>
                  <a:schemeClr val="bg1"/>
                </a:solidFill>
                <a:latin typeface="Georgia" pitchFamily="18" charset="0"/>
              </a:rPr>
              <a:t>Posiadajmy zawsze przy sobie na stoku dokument tożsamości, aby w razie wypadku, jako poszkodowany bądź sprawca móc podać i uwiarygodnić swoje dane osobowe.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.pinimg.com/564x/08/2d/d2/082dd2976bc5c53dd0845c315dea5c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536504" cy="6402585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pl-PL" sz="5000" b="1" i="1" dirty="0">
                <a:latin typeface="Georgia" pitchFamily="18" charset="0"/>
              </a:rPr>
              <a:t>ZASADY BEZPIECZEŃSTWA PODCZAS FERII W DOMU I POZA DOMEM: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i="1" dirty="0">
                <a:latin typeface="Georgia" pitchFamily="18" charset="0"/>
              </a:rPr>
              <a:t>Klucze od mieszkania zawsze nosimy pod ubraniem</a:t>
            </a:r>
          </a:p>
          <a:p>
            <a:pPr algn="ctr"/>
            <a:r>
              <a:rPr lang="pl-PL" i="1" dirty="0">
                <a:latin typeface="Georgia" pitchFamily="18" charset="0"/>
              </a:rPr>
              <a:t>Nie chwalimy się na podwórku o tym, że nikogo nie ma w domu</a:t>
            </a:r>
          </a:p>
          <a:p>
            <a:pPr algn="ctr"/>
            <a:r>
              <a:rPr lang="pl-PL" i="1" dirty="0">
                <a:latin typeface="Georgia" pitchFamily="18" charset="0"/>
              </a:rPr>
              <a:t>Nie opowiadamy o wyposażeniu domu i zasobach majątkowych rodziny</a:t>
            </a:r>
          </a:p>
          <a:p>
            <a:pPr algn="ctr"/>
            <a:r>
              <a:rPr lang="pl-PL" i="1" dirty="0">
                <a:latin typeface="Georgia" pitchFamily="18" charset="0"/>
              </a:rPr>
              <a:t>Nie podajemy nikomu swego adresu zamieszkania</a:t>
            </a:r>
          </a:p>
          <a:p>
            <a:pPr algn="ctr"/>
            <a:r>
              <a:rPr lang="pl-PL" b="1" i="1" dirty="0">
                <a:latin typeface="Georgia" pitchFamily="18" charset="0"/>
              </a:rPr>
              <a:t>Nie ufajmy nigdy osobom obcym – </a:t>
            </a:r>
            <a:r>
              <a:rPr lang="pl-PL" i="1" dirty="0">
                <a:latin typeface="Georgia" pitchFamily="18" charset="0"/>
              </a:rPr>
              <a:t>nie podajemy żadnych informacji o sobie ani  o członkach swojej rodziny, nie bierzemy od nich proponowanych upominków, nie korzystamy z zaproszeń na spacer lub do domu, nie wsiadamy do ich samochodów</a:t>
            </a:r>
          </a:p>
          <a:p>
            <a:pPr algn="ctr"/>
            <a:r>
              <a:rPr lang="pl-PL" i="1" dirty="0">
                <a:latin typeface="Georgia" pitchFamily="18" charset="0"/>
              </a:rPr>
              <a:t>Idąc na górkę czy dłuższy spacer w zimowej aurze warto wziąć ze sobą ciepły napój   w </a:t>
            </a:r>
            <a:r>
              <a:rPr lang="pl-PL" i="1" dirty="0" smtClean="0">
                <a:latin typeface="Georgia" pitchFamily="18" charset="0"/>
              </a:rPr>
              <a:t>termosie</a:t>
            </a:r>
          </a:p>
          <a:p>
            <a:pPr algn="ctr"/>
            <a:r>
              <a:rPr lang="pl-PL" i="1" dirty="0">
                <a:latin typeface="Georgia" pitchFamily="18" charset="0"/>
              </a:rPr>
              <a:t>Należy tez pamiętać o tym, by być dobrze widzianym na drodze (zwłaszcza po zmierzchu) co zapewnią nam wszelkiego rodzaju elementy odblaskowe doczepiane do ubrania, opaski, kamizelki oraz smycze</a:t>
            </a:r>
          </a:p>
          <a:p>
            <a:endParaRPr lang="pl-PL" dirty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latin typeface="Georgia" pitchFamily="18" charset="0"/>
              </a:rPr>
              <a:t>Kiedy zauważymy obcego psa:</a:t>
            </a:r>
            <a:endParaRPr lang="pl-PL" b="1" i="1" dirty="0">
              <a:latin typeface="Georg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i="1" dirty="0" smtClean="0">
                <a:latin typeface="Georgia" pitchFamily="18" charset="0"/>
              </a:rPr>
              <a:t>nie </a:t>
            </a:r>
            <a:r>
              <a:rPr lang="pl-PL" i="1" dirty="0">
                <a:latin typeface="Georgia" pitchFamily="18" charset="0"/>
              </a:rPr>
              <a:t>podchodźmy do niego blisko</a:t>
            </a:r>
          </a:p>
          <a:p>
            <a:pPr algn="ctr"/>
            <a:r>
              <a:rPr lang="pl-PL" i="1" dirty="0" smtClean="0">
                <a:latin typeface="Georgia" pitchFamily="18" charset="0"/>
              </a:rPr>
              <a:t>nie </a:t>
            </a:r>
            <a:r>
              <a:rPr lang="pl-PL" i="1" dirty="0">
                <a:latin typeface="Georgia" pitchFamily="18" charset="0"/>
              </a:rPr>
              <a:t>uciekajmy ani nie odwracajmy się do psa tyłem</a:t>
            </a:r>
          </a:p>
          <a:p>
            <a:pPr algn="ctr"/>
            <a:r>
              <a:rPr lang="pl-PL" i="1" dirty="0" smtClean="0">
                <a:latin typeface="Georgia" pitchFamily="18" charset="0"/>
              </a:rPr>
              <a:t>nie </a:t>
            </a:r>
            <a:r>
              <a:rPr lang="pl-PL" i="1" dirty="0">
                <a:latin typeface="Georgia" pitchFamily="18" charset="0"/>
              </a:rPr>
              <a:t>krzyczymy ani nie machamy rękoma</a:t>
            </a:r>
          </a:p>
          <a:p>
            <a:pPr algn="ctr"/>
            <a:r>
              <a:rPr lang="pl-PL" i="1" dirty="0" smtClean="0">
                <a:latin typeface="Georgia" pitchFamily="18" charset="0"/>
              </a:rPr>
              <a:t>unikamy </a:t>
            </a:r>
            <a:r>
              <a:rPr lang="pl-PL" i="1" dirty="0">
                <a:latin typeface="Georgia" pitchFamily="18" charset="0"/>
              </a:rPr>
              <a:t>patrzenia psu prosto w oczy</a:t>
            </a:r>
          </a:p>
          <a:p>
            <a:pPr algn="ctr"/>
            <a:r>
              <a:rPr lang="pl-PL" i="1" dirty="0" smtClean="0">
                <a:latin typeface="Georgia" pitchFamily="18" charset="0"/>
              </a:rPr>
              <a:t>opuszczamy </a:t>
            </a:r>
            <a:r>
              <a:rPr lang="pl-PL" i="1" dirty="0">
                <a:latin typeface="Georgia" pitchFamily="18" charset="0"/>
              </a:rPr>
              <a:t>głowę i kierujemy nasz wzrok w bok</a:t>
            </a:r>
          </a:p>
          <a:p>
            <a:pPr algn="ctr"/>
            <a:r>
              <a:rPr lang="pl-PL" i="1" dirty="0" smtClean="0">
                <a:latin typeface="Georgia" pitchFamily="18" charset="0"/>
              </a:rPr>
              <a:t>możemy </a:t>
            </a:r>
            <a:r>
              <a:rPr lang="pl-PL" i="1" dirty="0">
                <a:latin typeface="Georgia" pitchFamily="18" charset="0"/>
              </a:rPr>
              <a:t>kilka razy zamrugać – to sygnał uspokajający dla zwierzęcia</a:t>
            </a:r>
          </a:p>
          <a:p>
            <a:pPr algn="ctr"/>
            <a:r>
              <a:rPr lang="pl-PL" i="1" dirty="0" smtClean="0">
                <a:latin typeface="Georgia" pitchFamily="18" charset="0"/>
              </a:rPr>
              <a:t>należy </a:t>
            </a:r>
            <a:r>
              <a:rPr lang="pl-PL" i="1" dirty="0">
                <a:latin typeface="Georgia" pitchFamily="18" charset="0"/>
              </a:rPr>
              <a:t>wycofywać się ustawiając się bokiem do psa</a:t>
            </a:r>
          </a:p>
          <a:p>
            <a:pPr algn="ctr"/>
            <a:r>
              <a:rPr lang="pl-PL" i="1" dirty="0" smtClean="0">
                <a:latin typeface="Georgia" pitchFamily="18" charset="0"/>
              </a:rPr>
              <a:t>jeśli </a:t>
            </a:r>
            <a:r>
              <a:rPr lang="pl-PL" i="1" dirty="0">
                <a:latin typeface="Georgia" pitchFamily="18" charset="0"/>
              </a:rPr>
              <a:t>pies zaczyna iść w naszą stronę zatrzymujemy się i ponownie kilka razy mrugamy oczami</a:t>
            </a:r>
          </a:p>
          <a:p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800" b="1" i="1" dirty="0" smtClean="0">
                <a:latin typeface="Georgia" pitchFamily="18" charset="0"/>
              </a:rPr>
              <a:t>Przebywając w domu z pewnością wielu z was będzie korzystało ze wspaniałego wynalazku jakim jest Internet. Jest on kopalnią wiedzy, należy jednak nie zapominać, że Internet wykorzystywany nieostrożnie może wyrządzić nam i innym ludziom wiele krzywdy. Musimy więc wszyscy pamiętać </a:t>
            </a:r>
            <a:r>
              <a:rPr lang="pl-PL" sz="1800" b="1" i="1" u="sng" dirty="0" smtClean="0">
                <a:latin typeface="Georgia" pitchFamily="18" charset="0"/>
              </a:rPr>
              <a:t>o podstawowych zasadach bezpieczeństwa w sieci:</a:t>
            </a:r>
            <a:endParaRPr lang="pl-PL" sz="1800" b="1" i="1" dirty="0" smtClean="0">
              <a:latin typeface="Georgia" pitchFamily="18" charset="0"/>
            </a:endParaRPr>
          </a:p>
          <a:p>
            <a:pPr algn="ctr"/>
            <a:r>
              <a:rPr lang="pl-PL" sz="1800" i="1" dirty="0" smtClean="0">
                <a:latin typeface="Georgia" pitchFamily="18" charset="0"/>
              </a:rPr>
              <a:t>nigdy nie podajemy swoich danych osobowych – posługujemy się tylko Nickiem, nie podajemy danych tj. imię, nazwisko, numer telefonu, adres domowy czy numer szkoły</a:t>
            </a:r>
          </a:p>
          <a:p>
            <a:pPr algn="ctr"/>
            <a:r>
              <a:rPr lang="pl-PL" sz="1800" i="1" dirty="0" smtClean="0">
                <a:latin typeface="Georgia" pitchFamily="18" charset="0"/>
              </a:rPr>
              <a:t>trzeba mówić, gdy cos jest nie tak, czyli w sytuacji, kiedy ktoś lub coś nas zaniepokoi lub wystraszy koniecznie trzeba powiedzieć o tym rodzicom lub innej zaufanej osobie dorosłej. Można również skontaktować się ze specjalistami od spraw bezpieczeństwa w Internecie pod adresem strony internetowej: </a:t>
            </a:r>
            <a:r>
              <a:rPr lang="pl-PL" sz="1800" i="1" u="sng" dirty="0" err="1" smtClean="0">
                <a:latin typeface="Georgia" pitchFamily="18" charset="0"/>
              </a:rPr>
              <a:t>Helpline.org.pl</a:t>
            </a:r>
            <a:r>
              <a:rPr lang="pl-PL" sz="1800" i="1" u="sng" dirty="0" smtClean="0">
                <a:latin typeface="Georgia" pitchFamily="18" charset="0"/>
              </a:rPr>
              <a:t> </a:t>
            </a:r>
            <a:r>
              <a:rPr lang="pl-PL" sz="1800" i="1" dirty="0" smtClean="0">
                <a:latin typeface="Georgia" pitchFamily="18" charset="0"/>
              </a:rPr>
              <a:t>lub dzwoniąc pod numer 800 100 </a:t>
            </a:r>
            <a:r>
              <a:rPr lang="pl-PL" sz="1800" i="1" dirty="0" err="1" smtClean="0">
                <a:latin typeface="Georgia" pitchFamily="18" charset="0"/>
              </a:rPr>
              <a:t>100</a:t>
            </a:r>
            <a:endParaRPr lang="pl-PL" sz="1800" i="1" dirty="0" smtClean="0">
              <a:latin typeface="Georgia" pitchFamily="18" charset="0"/>
            </a:endParaRPr>
          </a:p>
          <a:p>
            <a:pPr algn="ctr"/>
            <a:r>
              <a:rPr lang="pl-PL" sz="1800" i="1" dirty="0" smtClean="0">
                <a:latin typeface="Georgia" pitchFamily="18" charset="0"/>
              </a:rPr>
              <a:t>nigdy nie wolno ufać osobom poznanym w sieci – jeśli planujesz spotkanie z taką osobą zawsze poinformuj o tym swoich rodziców</a:t>
            </a:r>
          </a:p>
          <a:p>
            <a:pPr algn="ctr"/>
            <a:r>
              <a:rPr lang="pl-PL" sz="1800" i="1" dirty="0" smtClean="0">
                <a:latin typeface="Georgia" pitchFamily="18" charset="0"/>
              </a:rPr>
              <a:t>zabezpiecz swój komputer – każdy komputer, który jest podłączony do Internetu powinien mieć zainstalowany odpowiedni program antywirusowy tylko wówczas będzie zabezpieczony przed atakiem wirusów lub hakerów</a:t>
            </a:r>
          </a:p>
          <a:p>
            <a:pPr algn="ctr"/>
            <a:r>
              <a:rPr lang="pl-PL" sz="1800" i="1" dirty="0" smtClean="0">
                <a:latin typeface="Georgia" pitchFamily="18" charset="0"/>
              </a:rPr>
              <a:t>zawsze stosuj zasady NETYKIETY – stosuj się do zasad kulturalnego i prawidłowego korzystania z Internetu czyli do regulaminu stworzonego przez samych Internautów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0178" name="Picture 2" descr="https://i.pinimg.com/564x/ab/9d/25/ab9d25f17a0b32318371d21647782e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464496" cy="6311875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279918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Georgia" pitchFamily="18" charset="0"/>
              </a:rPr>
              <a:t>Dziękuję za uwagę.</a:t>
            </a:r>
            <a:br>
              <a:rPr lang="pl-PL" dirty="0" smtClean="0">
                <a:latin typeface="Georgia" pitchFamily="18" charset="0"/>
              </a:rPr>
            </a:br>
            <a:r>
              <a:rPr lang="pl-PL" dirty="0" smtClean="0">
                <a:latin typeface="Georgia" pitchFamily="18" charset="0"/>
              </a:rPr>
              <a:t>Zdrowych i bezpiecznych ferii!</a:t>
            </a:r>
            <a:br>
              <a:rPr lang="pl-PL" dirty="0" smtClean="0">
                <a:latin typeface="Georgia" pitchFamily="18" charset="0"/>
              </a:rPr>
            </a:br>
            <a:r>
              <a:rPr lang="pl-PL" dirty="0" smtClean="0">
                <a:latin typeface="Georgia" pitchFamily="18" charset="0"/>
              </a:rPr>
              <a:t/>
            </a:r>
            <a:br>
              <a:rPr lang="pl-PL" dirty="0" smtClean="0">
                <a:latin typeface="Georgia" pitchFamily="18" charset="0"/>
              </a:rPr>
            </a:br>
            <a:r>
              <a:rPr lang="pl-PL" sz="2200" dirty="0" smtClean="0">
                <a:latin typeface="Georgia" pitchFamily="18" charset="0"/>
              </a:rPr>
              <a:t>Igor Niemiec</a:t>
            </a:r>
            <a:br>
              <a:rPr lang="pl-PL" sz="2200" dirty="0" smtClean="0">
                <a:latin typeface="Georgia" pitchFamily="18" charset="0"/>
              </a:rPr>
            </a:br>
            <a:r>
              <a:rPr lang="pl-PL" sz="2200" dirty="0" smtClean="0">
                <a:latin typeface="Georgia" pitchFamily="18" charset="0"/>
              </a:rPr>
              <a:t>kl. V</a:t>
            </a:r>
            <a:endParaRPr lang="pl-PL" sz="2200" dirty="0">
              <a:latin typeface="Georg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65304" y="5245224"/>
            <a:ext cx="3178696" cy="1612776"/>
          </a:xfrm>
        </p:spPr>
        <p:txBody>
          <a:bodyPr/>
          <a:lstStyle/>
          <a:p>
            <a:pPr>
              <a:buNone/>
            </a:pPr>
            <a:r>
              <a:rPr lang="pl-PL" sz="1000" dirty="0" smtClean="0"/>
              <a:t>Źródła:	</a:t>
            </a:r>
          </a:p>
          <a:p>
            <a:pPr>
              <a:buNone/>
            </a:pPr>
            <a:r>
              <a:rPr lang="pl-PL" sz="1000" dirty="0" smtClean="0"/>
              <a:t> </a:t>
            </a:r>
            <a:r>
              <a:rPr lang="pl-PL" sz="1000" dirty="0" err="1" smtClean="0">
                <a:hlinkClick r:id="rId2"/>
              </a:rPr>
              <a:t>www.google.com</a:t>
            </a:r>
            <a:endParaRPr lang="pl-PL" sz="1000" dirty="0" smtClean="0"/>
          </a:p>
          <a:p>
            <a:pPr>
              <a:buNone/>
            </a:pPr>
            <a:r>
              <a:rPr lang="pl-PL" sz="1000" dirty="0" err="1" smtClean="0">
                <a:hlinkClick r:id="rId3"/>
              </a:rPr>
              <a:t>www.pinterest.com</a:t>
            </a:r>
            <a:endParaRPr lang="pl-PL" sz="1000" dirty="0" smtClean="0"/>
          </a:p>
          <a:p>
            <a:pPr>
              <a:buNone/>
            </a:pPr>
            <a:r>
              <a:rPr lang="pl-PL" sz="1000" dirty="0" err="1" smtClean="0">
                <a:hlinkClick r:id="rId4"/>
              </a:rPr>
              <a:t>www.bialystok.policja.gov.pl</a:t>
            </a:r>
            <a:endParaRPr lang="pl-PL" sz="1000" dirty="0" smtClean="0"/>
          </a:p>
          <a:p>
            <a:pPr>
              <a:buNone/>
            </a:pPr>
            <a:r>
              <a:rPr lang="pl-PL" sz="1500" dirty="0" smtClean="0"/>
              <a:t>Muzyka:</a:t>
            </a:r>
          </a:p>
          <a:p>
            <a:pPr>
              <a:buNone/>
            </a:pPr>
            <a:r>
              <a:rPr lang="pl-PL" sz="1500" dirty="0" err="1" smtClean="0"/>
              <a:t>The</a:t>
            </a:r>
            <a:r>
              <a:rPr lang="pl-PL" sz="1500" dirty="0" smtClean="0"/>
              <a:t> </a:t>
            </a:r>
            <a:r>
              <a:rPr lang="pl-PL" sz="1500" dirty="0" err="1" smtClean="0"/>
              <a:t>Chainsmokers</a:t>
            </a:r>
            <a:r>
              <a:rPr lang="pl-PL" sz="1500" dirty="0" smtClean="0"/>
              <a:t> - </a:t>
            </a:r>
            <a:r>
              <a:rPr lang="pl-PL" sz="1500" dirty="0" err="1" smtClean="0"/>
              <a:t>Closer</a:t>
            </a:r>
            <a:endParaRPr lang="pl-PL" sz="15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976664"/>
          </a:xfrm>
        </p:spPr>
        <p:txBody>
          <a:bodyPr>
            <a:normAutofit/>
          </a:bodyPr>
          <a:lstStyle/>
          <a:p>
            <a:pPr algn="ctr"/>
            <a:r>
              <a:rPr lang="pl-PL" sz="3500" i="1" dirty="0" smtClean="0">
                <a:latin typeface="Georgia" pitchFamily="18" charset="0"/>
              </a:rPr>
              <a:t>Nie </a:t>
            </a:r>
            <a:r>
              <a:rPr lang="pl-PL" sz="3500" i="1" dirty="0">
                <a:latin typeface="Georgia" pitchFamily="18" charset="0"/>
              </a:rPr>
              <a:t>zjeżdżamy na sankach z pagórków znajdujących się w pobliżu dróg i zbiorników wodnych</a:t>
            </a:r>
          </a:p>
          <a:p>
            <a:pPr algn="ctr"/>
            <a:r>
              <a:rPr lang="pl-PL" sz="3500" i="1" dirty="0">
                <a:latin typeface="Georgia" pitchFamily="18" charset="0"/>
              </a:rPr>
              <a:t>Do zjeżdżania wybieramy teren pozbawiony drzew i nierówności, bo grozi to wywrotką</a:t>
            </a:r>
          </a:p>
          <a:p>
            <a:pPr algn="ctr"/>
            <a:r>
              <a:rPr lang="pl-PL" sz="3500" i="1" dirty="0">
                <a:latin typeface="Georgia" pitchFamily="18" charset="0"/>
              </a:rPr>
              <a:t>Zachowajmy bezpieczeństwo podczas saneczkowania, nie chodźmy po torze gdy inni zjeżdżają, nie zjeżdżajmy z pagórków na butach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62" name="Picture 2" descr="https://przedszkolankowo.pl/wp-content/uploads/2017/01/ktochcejezdziczemn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3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3500" i="1" dirty="0" smtClean="0">
                <a:latin typeface="Georgia" pitchFamily="18" charset="0"/>
              </a:rPr>
              <a:t>Nigdy nie doczepiajmy sanek do samochodu</a:t>
            </a:r>
          </a:p>
          <a:p>
            <a:pPr algn="ctr"/>
            <a:r>
              <a:rPr lang="pl-PL" sz="3500" i="1" dirty="0" smtClean="0">
                <a:latin typeface="Georgia" pitchFamily="18" charset="0"/>
              </a:rPr>
              <a:t>Przed jazdą na sankach zawsze sprawdzajmy czy w naszych sankach nie ma wystających śrub, gwoździ bądź połamanych szczebli, ponieważ stwarzają one poważne ryzyko wyrządzenia sobie krzywdy</a:t>
            </a:r>
          </a:p>
          <a:p>
            <a:pPr algn="ctr"/>
            <a:r>
              <a:rPr lang="pl-PL" sz="3500" i="1" dirty="0" smtClean="0">
                <a:latin typeface="Georgia" pitchFamily="18" charset="0"/>
              </a:rPr>
              <a:t>Rzucając śnieżkami nie łączmy miękkiego śniegu z kawałkami lodu, z kamieniami, ani innymi twardymi przedmiotami w środku, bo możemy komuś zrobić krzywdę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/>
            <a:r>
              <a:rPr lang="pl-PL" sz="3500" i="1" dirty="0" smtClean="0">
                <a:latin typeface="Georgia" pitchFamily="18" charset="0"/>
              </a:rPr>
              <a:t>Nigdy nie celujmy śnieżkami w twarz</a:t>
            </a:r>
          </a:p>
          <a:p>
            <a:pPr algn="ctr"/>
            <a:r>
              <a:rPr lang="pl-PL" sz="3500" i="1" dirty="0" smtClean="0">
                <a:latin typeface="Georgia" pitchFamily="18" charset="0"/>
              </a:rPr>
              <a:t>Nigdy nie wolno rzucać śnieżkami w jadące pojazdy, gdyż takie zachowanie może być przyczyną kolizji lub wypadku drogowego</a:t>
            </a:r>
          </a:p>
          <a:p>
            <a:pPr algn="ctr"/>
            <a:r>
              <a:rPr lang="pl-PL" sz="3500" i="1" dirty="0" smtClean="0">
                <a:latin typeface="Georgia" pitchFamily="18" charset="0"/>
              </a:rPr>
              <a:t>Nie rzucamy również śnieżkami w pieszych ani w okna domów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66936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3800" i="1" dirty="0" smtClean="0">
                <a:latin typeface="Georgia" pitchFamily="18" charset="0"/>
              </a:rPr>
              <a:t>Na łyżwach jeździmy tylko w wyznaczonych do tego miejscach, nie wolno jeździć po zamarzniętych jeziorach, stawach, rzekach i wykopach, ponieważ pod wpływem ciężaru ciała lód może się na nich załamać</a:t>
            </a:r>
          </a:p>
          <a:p>
            <a:pPr algn="ctr"/>
            <a:r>
              <a:rPr lang="pl-PL" sz="3800" i="1" dirty="0" smtClean="0">
                <a:latin typeface="Georgia" pitchFamily="18" charset="0"/>
              </a:rPr>
              <a:t>Ślizgamy się na placach przeznaczonych na ślizgawki i lodowiska</a:t>
            </a:r>
          </a:p>
          <a:p>
            <a:pPr algn="ctr"/>
            <a:r>
              <a:rPr lang="pl-PL" sz="3800" i="1" dirty="0">
                <a:latin typeface="Georgia" pitchFamily="18" charset="0"/>
              </a:rPr>
              <a:t>Nigdy nie wbiegajmy na lód, pod którym się ktoś załamał; szczególnie niebezpieczne są miejsca w pobliżu ujść rzek, nurty rzek, ujścia kanałów, ujścia ścieków, ujęcia wody, mosty, śluzy, wszelkie pomosty, miejsca na lodzie z występującymi pęknięciami i rysami</a:t>
            </a:r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5058" name="Picture 2" descr="https://przedszkolankowo.pl/wp-content/uploads/2017/01/ktochcejezdziczemn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1042</Words>
  <Application>Microsoft Office PowerPoint</Application>
  <PresentationFormat>Pokaz na ekranie (4:3)</PresentationFormat>
  <Paragraphs>94</Paragraphs>
  <Slides>37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2" baseType="lpstr">
      <vt:lpstr>Arial</vt:lpstr>
      <vt:lpstr>Calibri</vt:lpstr>
      <vt:lpstr>Georgia</vt:lpstr>
      <vt:lpstr>Wingdings</vt:lpstr>
      <vt:lpstr>Motyw pakietu Office</vt:lpstr>
      <vt:lpstr>Prezentacja programu PowerPoint</vt:lpstr>
      <vt:lpstr>Prezentacja programu PowerPoint</vt:lpstr>
      <vt:lpstr>ZASADY BEZPIECZEŃSTWA DOTYCZĄCE ZABAW NA ŚNIEGU, LODOWISKU I PODCZAS KULIGÓW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 robić w sytuacji, gdy załamie się pod nami lód:</vt:lpstr>
      <vt:lpstr>Co robić, gdy zauważymy osobę, pod którą załamał się lód: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ZASADY BEZPIECZEŃSTWA PODCZAS FERII SPĘDZANYCH W GÓRACH: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BEZPIECZEŃSTWO NA STOKACH</vt:lpstr>
      <vt:lpstr>Prezentacja programu PowerPoint</vt:lpstr>
      <vt:lpstr>Prezentacja programu PowerPoint</vt:lpstr>
      <vt:lpstr>Prezentacja programu PowerPoint</vt:lpstr>
      <vt:lpstr>Prezentacja programu PowerPoint</vt:lpstr>
      <vt:lpstr> Dobrze jest znać  DEKALOG NARCIARSKI:</vt:lpstr>
      <vt:lpstr>Prezentacja programu PowerPoint</vt:lpstr>
      <vt:lpstr>ZASADY BEZPIECZEŃSTWA PODCZAS FERII W DOMU I POZA DOMEM:</vt:lpstr>
      <vt:lpstr>Prezentacja programu PowerPoint</vt:lpstr>
      <vt:lpstr>Kiedy zauważymy obcego psa:</vt:lpstr>
      <vt:lpstr>Prezentacja programu PowerPoint</vt:lpstr>
      <vt:lpstr>Prezentacja programu PowerPoint</vt:lpstr>
      <vt:lpstr>Dziękuję za uwagę. Zdrowych i bezpiecznych ferii!  Igor Niemiec kl. 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</dc:title>
  <dc:creator>DELL</dc:creator>
  <cp:lastModifiedBy>ThinkPad T430</cp:lastModifiedBy>
  <cp:revision>23</cp:revision>
  <dcterms:created xsi:type="dcterms:W3CDTF">2020-12-20T18:10:43Z</dcterms:created>
  <dcterms:modified xsi:type="dcterms:W3CDTF">2020-12-21T16:27:48Z</dcterms:modified>
</cp:coreProperties>
</file>